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076138506" r:id="rId2"/>
    <p:sldId id="2076138498" r:id="rId3"/>
    <p:sldId id="2076138511" r:id="rId4"/>
    <p:sldId id="2147481674" r:id="rId5"/>
    <p:sldId id="2147481677" r:id="rId6"/>
    <p:sldId id="2076138508" r:id="rId7"/>
    <p:sldId id="2076138501" r:id="rId8"/>
    <p:sldId id="2076138502" r:id="rId9"/>
    <p:sldId id="2076138491" r:id="rId10"/>
    <p:sldId id="2076138495" r:id="rId11"/>
    <p:sldId id="2147481678" r:id="rId12"/>
    <p:sldId id="20761385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4DAA0-60EF-407D-8682-3F0D5FAF780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CC18A-9C38-49D4-8EC5-A55BA33BB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3/19/2024 10:42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3/19/2024 10:42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1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BA0F-9811-4C02-C8A8-E613103AA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3C80-26F0-7791-4F81-6850E938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D2DF-9DFD-03AA-33C5-7E198954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39CC4-3273-DC9B-0741-271A4352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07B3-E3C5-C482-2A4E-96DB1358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91DA9-11F3-47AF-D90C-D2D561A12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718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0BC2-48E4-5E0A-3A92-50754823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52AC5-8617-0210-7E85-31C0DD446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C3035-A50A-9135-9E41-33F0EBCD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6156-3AD4-15A4-CA6E-D51F3313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E6D0-895E-3503-33FE-B367CD3E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50864-7188-9767-841F-D3F55B39E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238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1B7AD-8A19-5D2F-D306-B0ABA2250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AB357-B838-8DA9-5A49-EF472EEA9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9F85-C841-99D2-E2A2-4D39D865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9CFE-40BB-F971-FAD3-56989D14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5886-AC2D-2E6E-098D-7E8D1BEB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6D9FA-8927-1682-D357-DC377FE3B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4391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19" y="4273"/>
            <a:ext cx="10515600" cy="89965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AE969-6DFB-AD4B-A4BB-4C9D04F1489D}"/>
              </a:ext>
            </a:extLst>
          </p:cNvPr>
          <p:cNvCxnSpPr/>
          <p:nvPr userDrawn="1"/>
        </p:nvCxnSpPr>
        <p:spPr>
          <a:xfrm>
            <a:off x="541471" y="710725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4899A3-7608-B520-6957-C54CB27DE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9713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2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44C-AC51-F44C-D78C-7719D666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1066-91BD-1F15-3AC0-54068364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F0CA-796D-5E91-CD29-426C00AE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D05BF-E877-5EF3-66D4-71A1AC95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A759-93D8-8E69-021E-60EC9B8A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30DF4-486E-3461-4BB4-B02CCFE5B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362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D644-C03F-CFAC-C6F9-70EBE798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9ADCC-2ED7-5129-57A5-64CB16E0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E5DC-4030-49A7-24CB-A428B0A0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A8B9-85D9-F082-77B1-987D91C8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C7194-E4F4-D220-DB4A-43E07FE0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B22E5-C655-1DAD-F91A-63AF548B4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070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4494-D59E-8FFA-ECA2-89A8DF1F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8AA3B-FF56-81BD-AEA8-BA9AEC8CE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F9E45-F035-E22A-D911-41BCB6C1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6C985-DBF9-F5F4-D796-92AF2488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84B08-05C3-A9D0-1EEE-B4265E3E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7C231-5F9A-9841-9D8A-9FFA8E7B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328BF-D685-F92B-8BCC-2021ECBBB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965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08B7-BE15-2355-AA1B-3A224444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FA528-E114-DADC-9FDA-23062E7D1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F70CB-5F09-A86F-9A2B-074052B6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86F65-598C-2BEC-C7FB-E5CAB197B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5B721-2631-1303-CA47-1240106F2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1ACDE-C3B7-62C4-85AC-DCFE0BE1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AB28A-5C55-5933-301D-70B5CD980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B2AE0-A461-C9B1-813D-1267127D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3B046-FD90-5441-84AE-CC461F509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340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65C1-61E7-9C04-A609-680EBEC4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A6635-5C83-1CD4-190C-DA0520E8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D88B3-ABC0-9480-FC1D-2A27EDDB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79CB4-B627-EA0A-B5C6-4189A1B2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16874-A041-A323-7A9E-C662EE4C2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332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1B132-38E4-9185-AB3E-7598BEEB0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415E6-7C17-3FD3-46FF-65E8660E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D78C3-31A1-6633-C820-15F75741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07878-FAAF-42AC-2D4D-3305F4F4E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933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34AB-F5AA-E53B-6223-CB2F65D1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207C-1E0B-7FD9-79B8-B3CCF5231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1223B-DC29-B621-F224-7D33FDDB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183F-0AF1-74E2-23B4-46D59974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36220-6D00-5208-D5D5-4E659548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361E6-5032-D3B0-DC3D-3CAC82DC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82348-8030-5F44-DE9D-7B492D3CB7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02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3C8D-5261-58D8-318D-67D577C4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B0E84-BC7A-8EB3-DA5C-D37B9AA60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BA2B-3FE0-8A5B-EB0C-0F503FEA4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C7B-3341-DE95-4013-CB061172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35AC4-AC08-F2AA-ADE0-9DCA2CB9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9747-4613-8A75-D9F8-7C0BA816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D7613-B0EA-F6CE-EEB1-B925964D3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66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F72DC-347D-0FE9-3D65-1BBF5705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6065-2475-3682-19B3-02478C4E9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4CFCD-7501-B30F-3FC1-46C31C1A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F9EB62-4930-4728-A177-D333F326438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7884-6D10-D5C6-60FA-4613623B1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83F4A-C48A-D595-F007-81ABEC203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5B73D-B4F4-4BA8-9B13-B7D6E7394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1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FFF0E-70FC-B8AC-291B-42AFF6F49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4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BE41820-D673-DB69-B84B-4C3A13EA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88" y="1511559"/>
            <a:ext cx="5988196" cy="3209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cs typeface="+mj-cs"/>
              </a:rPr>
              <a:t>Azure Arc for SQL  </a:t>
            </a:r>
            <a:r>
              <a:rPr lang="en-US" sz="4000" dirty="0">
                <a:solidFill>
                  <a:schemeClr val="tx1"/>
                </a:solidFill>
                <a:cs typeface="+mj-cs"/>
              </a:rPr>
              <a:t>Enterprise Dashboard</a:t>
            </a:r>
            <a:br>
              <a:rPr lang="en-US" sz="4000" dirty="0">
                <a:solidFill>
                  <a:schemeClr val="tx1"/>
                </a:solidFill>
                <a:cs typeface="+mj-cs"/>
              </a:rPr>
            </a:br>
            <a:br>
              <a:rPr lang="en-US" sz="4000" dirty="0">
                <a:solidFill>
                  <a:schemeClr val="tx1"/>
                </a:solidFill>
                <a:cs typeface="+mj-cs"/>
              </a:rPr>
            </a:br>
            <a:endParaRPr lang="en-US" sz="2000" dirty="0">
              <a:solidFill>
                <a:schemeClr val="bg2">
                  <a:lumMod val="10000"/>
                  <a:lumOff val="9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3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0F8B-E3BD-A1F3-CBF6-0FB5ABC1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34" y="33068"/>
            <a:ext cx="10515600" cy="849779"/>
          </a:xfrm>
        </p:spPr>
        <p:txBody>
          <a:bodyPr>
            <a:normAutofit/>
          </a:bodyPr>
          <a:lstStyle/>
          <a:p>
            <a:r>
              <a:rPr lang="it-IT" dirty="0"/>
              <a:t>BPA Check details: quick drill down to 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EA66B-6B64-7535-45DE-AEE1C25A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34" y="1365300"/>
            <a:ext cx="4463525" cy="159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7C1F9-9B6D-BD0A-A128-F4B2C97DF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65" y="3051317"/>
            <a:ext cx="8575001" cy="191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30E53-40E5-62DF-6D66-91E796F4E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12" y="5133254"/>
            <a:ext cx="9594656" cy="148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18160F-C48F-98FC-F896-B106F3A81C79}"/>
              </a:ext>
            </a:extLst>
          </p:cNvPr>
          <p:cNvSpPr txBox="1"/>
          <p:nvPr/>
        </p:nvSpPr>
        <p:spPr>
          <a:xfrm>
            <a:off x="349934" y="1403574"/>
            <a:ext cx="2726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list of issues, </a:t>
            </a:r>
          </a:p>
          <a:p>
            <a:r>
              <a:rPr lang="en-US" sz="2400" dirty="0"/>
              <a:t>select one issue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9DA7A-4684-B6F4-6696-D37CDF12CEAA}"/>
              </a:ext>
            </a:extLst>
          </p:cNvPr>
          <p:cNvSpPr txBox="1"/>
          <p:nvPr/>
        </p:nvSpPr>
        <p:spPr>
          <a:xfrm>
            <a:off x="349934" y="3606362"/>
            <a:ext cx="231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Drill down to </a:t>
            </a:r>
          </a:p>
          <a:p>
            <a:r>
              <a:rPr lang="en-US" sz="2400" dirty="0"/>
              <a:t>affected servers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25642-0FE4-FCAB-C5EB-C5246E5D65B2}"/>
              </a:ext>
            </a:extLst>
          </p:cNvPr>
          <p:cNvSpPr txBox="1"/>
          <p:nvPr/>
        </p:nvSpPr>
        <p:spPr>
          <a:xfrm>
            <a:off x="401048" y="5502843"/>
            <a:ext cx="191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Drill down to </a:t>
            </a:r>
          </a:p>
          <a:p>
            <a:r>
              <a:rPr lang="en-US" sz="2400" dirty="0"/>
              <a:t>affected </a:t>
            </a:r>
            <a:r>
              <a:rPr lang="en-US" sz="2400" dirty="0" err="1"/>
              <a:t>db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93F38F-24E4-0D6B-B7C7-F4D0E189E78C}"/>
              </a:ext>
            </a:extLst>
          </p:cNvPr>
          <p:cNvCxnSpPr>
            <a:cxnSpLocks/>
          </p:cNvCxnSpPr>
          <p:nvPr/>
        </p:nvCxnSpPr>
        <p:spPr>
          <a:xfrm>
            <a:off x="1360766" y="2425048"/>
            <a:ext cx="0" cy="106433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C3A8C2-8DC1-7079-ABC9-9EEF11DA24C8}"/>
              </a:ext>
            </a:extLst>
          </p:cNvPr>
          <p:cNvCxnSpPr>
            <a:cxnSpLocks/>
          </p:cNvCxnSpPr>
          <p:nvPr/>
        </p:nvCxnSpPr>
        <p:spPr>
          <a:xfrm>
            <a:off x="1298282" y="4507976"/>
            <a:ext cx="0" cy="99486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755F74-5DFB-FB54-D7D0-38A85FA8BF9B}"/>
              </a:ext>
            </a:extLst>
          </p:cNvPr>
          <p:cNvSpPr txBox="1"/>
          <p:nvPr/>
        </p:nvSpPr>
        <p:spPr>
          <a:xfrm>
            <a:off x="0" y="773140"/>
            <a:ext cx="12192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Navigation: From global view to single instance issue in 3 clicks.</a:t>
            </a:r>
          </a:p>
        </p:txBody>
      </p:sp>
    </p:spTree>
    <p:extLst>
      <p:ext uri="{BB962C8B-B14F-4D97-AF65-F5344CB8AC3E}">
        <p14:creationId xmlns:p14="http://schemas.microsoft.com/office/powerpoint/2010/main" val="133468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5191-DCA5-3776-B58D-5CE1CED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3DA2-8C3C-CD4C-6B80-B7C281B6ED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6756" y="948841"/>
            <a:ext cx="11018838" cy="4722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ARC Dashboard is provided under the MIT License: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26160-2DD7-4CD0-2FD7-6F50E9E19793}"/>
              </a:ext>
            </a:extLst>
          </p:cNvPr>
          <p:cNvSpPr txBox="1"/>
          <p:nvPr/>
        </p:nvSpPr>
        <p:spPr>
          <a:xfrm>
            <a:off x="2570923" y="1371720"/>
            <a:ext cx="5954643" cy="3215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Copyright (c) Microsoft Corporation.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Permission is hereby granted, free of charge, to any person obtaining a copy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of this software and associated documentation files (the "Software"), to deal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in the Software without restriction, including without limitation the rights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to use, copy, modify, merge, publish, distribute, sublicense, and/or sell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copies of the Software, and to permit persons to whom the Software is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furnished to do so, subject to the following conditions: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The above copyright notice and this permission notice shall be included in all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copies or substantial portions of the Software.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THE SOFTWARE IS PROVIDED "AS IS", WITHOUT WARRANTY OF ANY KIND, EXPRESS OR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IMPLIED, INCLUDING BUT NOT LIMITED TO THE WARRANTIES OF MERCHANTABILITY,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FITNESS FOR A PARTICULAR PURPOSE AND NONINFRINGEMENT. IN NO EVENT SHALL THE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AUTHORS OR COPYRIGHT HOLDERS BE LIABLE FOR ANY CLAIM, DAMAGES OR OTHER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LIABILITY, WHETHER IN AN ACTION OF CONTRACT, TORT OR OTHERWISE, ARISING FROM,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OUT OF OR IN CONNECTION WITH THE SOFTWARE OR THE USE OR OTHER DEALINGS IN THE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 SOFTWARE</a:t>
            </a:r>
            <a:endParaRPr lang="en-US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B68DF4-0662-75B3-856C-D36A20F01E9F}"/>
              </a:ext>
            </a:extLst>
          </p:cNvPr>
          <p:cNvSpPr txBox="1">
            <a:spLocks/>
          </p:cNvSpPr>
          <p:nvPr/>
        </p:nvSpPr>
        <p:spPr>
          <a:xfrm>
            <a:off x="332408" y="4886385"/>
            <a:ext cx="11453191" cy="1793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spcBef>
                <a:spcPts val="0"/>
              </a:spcBef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r>
              <a:rPr lang="en-US" sz="2300" dirty="0"/>
              <a:t>1</a:t>
            </a:r>
            <a:r>
              <a:rPr lang="en-US" sz="2600" dirty="0"/>
              <a:t>. ARC Dashboard is not a “Microsoft product”, but an in-house IP solution provided ‘as-is’. Customers cannot open a ticket or support case as for common products.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endParaRPr lang="en-US" sz="260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r>
              <a:rPr lang="en-US" sz="2600" dirty="0"/>
              <a:t>2. If the customer reports an issue, Microsoft will take that feedback and incorporate it into a future version of the  Dashboard if appropriate, without any SLA, ETA or commitment. 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endParaRPr lang="en-US" sz="260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r>
              <a:rPr lang="en-US" sz="2600" dirty="0"/>
              <a:t>3. By default, Microsoft is not committed in customizing specific customer requests. If customizations are required, a new project/activity will have to be agreed and signed with MS local team.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85CE-5829-5A9A-17B7-6283FC93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0" y="835725"/>
            <a:ext cx="782846" cy="7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83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FF0E-70FC-B8AC-291B-42AFF6F49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" r="33138" b="9092"/>
          <a:stretch/>
        </p:blipFill>
        <p:spPr>
          <a:xfrm>
            <a:off x="3567031" y="10"/>
            <a:ext cx="8668512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259A22-A5E4-CF4C-4BDC-BEC63ED0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2" y="3548357"/>
            <a:ext cx="3166839" cy="100040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620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D8CB-668C-5E89-6D3F-287BCAB1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>
                <a:latin typeface="Söhne"/>
                <a:ea typeface="+mn-ea"/>
                <a:cs typeface="+mn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D0932-579F-A613-F6D4-708A5943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865" y="2252870"/>
            <a:ext cx="6672562" cy="1974573"/>
          </a:xfrm>
        </p:spPr>
        <p:txBody>
          <a:bodyPr>
            <a:normAutofit/>
          </a:bodyPr>
          <a:lstStyle/>
          <a:p>
            <a:pPr rtl="0">
              <a:buFont typeface="+mj-lt"/>
              <a:buAutoNum type="arabicPeriod"/>
            </a:pPr>
            <a:r>
              <a:rPr lang="en-US" sz="2400" dirty="0">
                <a:latin typeface="Söhne"/>
              </a:rPr>
              <a:t> Introduction to the ARC Dashboard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 Benefits for customers and Microsoft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 Delivery and Support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 Live Demo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5D900-643D-F29C-6409-741AE846A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66EA37-EAAD-164B-C821-15030F23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2" y="2503702"/>
            <a:ext cx="3923450" cy="2602389"/>
          </a:xfrm>
          <a:prstGeom prst="rect">
            <a:avLst/>
          </a:prstGeom>
          <a:ln w="15875">
            <a:solidFill>
              <a:srgbClr val="33333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F56EE-A5DC-EC12-7FA4-0FD75967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76" y="978619"/>
            <a:ext cx="3571806" cy="23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BF5E97-BD69-7AE6-C059-23F7D756F28C}"/>
              </a:ext>
            </a:extLst>
          </p:cNvPr>
          <p:cNvSpPr/>
          <p:nvPr/>
        </p:nvSpPr>
        <p:spPr>
          <a:xfrm>
            <a:off x="428487" y="1115648"/>
            <a:ext cx="11542643" cy="1016009"/>
          </a:xfrm>
          <a:prstGeom prst="roundRect">
            <a:avLst/>
          </a:prstGeom>
          <a:solidFill>
            <a:srgbClr val="E2D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E6EE7-9795-BCD5-1BF0-DAE27113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60" y="-58994"/>
            <a:ext cx="10515600" cy="899653"/>
          </a:xfrm>
        </p:spPr>
        <p:txBody>
          <a:bodyPr/>
          <a:lstStyle/>
          <a:p>
            <a:r>
              <a:rPr lang="it-IT" dirty="0"/>
              <a:t>What ARC Dashboard 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ACD3-9746-FA87-C929-A4D870E74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46" y="2518498"/>
            <a:ext cx="11018838" cy="40324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it-IT" b="1" dirty="0"/>
              <a:t> Visuals: </a:t>
            </a:r>
            <a:r>
              <a:rPr lang="it-IT" dirty="0"/>
              <a:t>It is a Log Analitics Dashboard made of 12+ Charts/visuals exposing detailed and aggregated information about SQL Server infrastructure and ARC Best Practice Assessment results.</a:t>
            </a:r>
          </a:p>
          <a:p>
            <a:pPr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it-IT" dirty="0"/>
              <a:t> </a:t>
            </a:r>
            <a:r>
              <a:rPr lang="it-IT" b="1" dirty="0"/>
              <a:t>Easy: </a:t>
            </a:r>
            <a:r>
              <a:rPr lang="it-IT" dirty="0"/>
              <a:t>Very easy to </a:t>
            </a:r>
            <a:r>
              <a:rPr lang="it-IT" dirty="0" err="1"/>
              <a:t>install</a:t>
            </a:r>
            <a:r>
              <a:rPr lang="it-IT" dirty="0"/>
              <a:t>, 10 minutes.</a:t>
            </a:r>
          </a:p>
          <a:p>
            <a:pPr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it-IT" dirty="0"/>
              <a:t> </a:t>
            </a:r>
            <a:r>
              <a:rPr lang="it-IT" b="1" dirty="0"/>
              <a:t>Modular: </a:t>
            </a:r>
            <a:r>
              <a:rPr lang="it-IT" dirty="0"/>
              <a:t>the customer can choose the charts/visuals more useful for his environment and compose them on a customized Dashboard</a:t>
            </a:r>
          </a:p>
          <a:p>
            <a:pPr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it-IT" dirty="0"/>
              <a:t> </a:t>
            </a:r>
            <a:r>
              <a:rPr lang="it-IT" b="1" dirty="0"/>
              <a:t>One click navigation: </a:t>
            </a:r>
            <a:r>
              <a:rPr lang="it-IT" dirty="0"/>
              <a:t>with few clicks it is possible to drill down from  infrastructure view to issue details on specific databas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DFF8B-AAD5-C939-080B-917FF805C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4" y="52857"/>
            <a:ext cx="888391" cy="675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8B528-76A2-4C1D-7715-00AC152B33DA}"/>
              </a:ext>
            </a:extLst>
          </p:cNvPr>
          <p:cNvSpPr txBox="1"/>
          <p:nvPr/>
        </p:nvSpPr>
        <p:spPr>
          <a:xfrm>
            <a:off x="524703" y="1103540"/>
            <a:ext cx="11446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GOAL: </a:t>
            </a:r>
            <a:r>
              <a:rPr lang="en-US" sz="2800" dirty="0"/>
              <a:t>make ARC more attractive, useful, effective in order to increase the value that ARC provides to customers.</a:t>
            </a:r>
          </a:p>
        </p:txBody>
      </p:sp>
    </p:spTree>
    <p:extLst>
      <p:ext uri="{BB962C8B-B14F-4D97-AF65-F5344CB8AC3E}">
        <p14:creationId xmlns:p14="http://schemas.microsoft.com/office/powerpoint/2010/main" val="28699978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46D0-24C2-398B-4B0C-8A9C48F5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727" y="4273"/>
            <a:ext cx="10376691" cy="899653"/>
          </a:xfrm>
        </p:spPr>
        <p:txBody>
          <a:bodyPr/>
          <a:lstStyle/>
          <a:p>
            <a:r>
              <a:rPr lang="en-US"/>
              <a:t>ARC Dashboard: how it 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785E4-F494-8BCD-FD0B-A67AB43F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90" y="4851859"/>
            <a:ext cx="2049275" cy="1643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3EDCB-B2DA-72B7-C226-2FDFA764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807" y="4986026"/>
            <a:ext cx="1914699" cy="1422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37340-B252-E6DB-4757-1F168814F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57" y="1173092"/>
            <a:ext cx="2664881" cy="1767592"/>
          </a:xfrm>
          <a:prstGeom prst="rect">
            <a:avLst/>
          </a:prstGeom>
          <a:ln w="15875">
            <a:solidFill>
              <a:srgbClr val="33333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C8A26-8F2F-42A7-C497-2F617DD57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0" y="1470350"/>
            <a:ext cx="2426038" cy="15690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9207B1-A4EB-44EF-AA14-1BD12EA33C7E}"/>
              </a:ext>
            </a:extLst>
          </p:cNvPr>
          <p:cNvCxnSpPr>
            <a:cxnSpLocks/>
          </p:cNvCxnSpPr>
          <p:nvPr/>
        </p:nvCxnSpPr>
        <p:spPr>
          <a:xfrm flipV="1">
            <a:off x="4015005" y="3064702"/>
            <a:ext cx="862076" cy="1702246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713B98-65FF-20BE-C632-4A08B8110F6B}"/>
              </a:ext>
            </a:extLst>
          </p:cNvPr>
          <p:cNvCxnSpPr>
            <a:cxnSpLocks/>
          </p:cNvCxnSpPr>
          <p:nvPr/>
        </p:nvCxnSpPr>
        <p:spPr>
          <a:xfrm flipH="1" flipV="1">
            <a:off x="6093619" y="3064702"/>
            <a:ext cx="1031274" cy="182292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D1FAAE-2934-97AB-BEEA-7CD632BCEEFF}"/>
              </a:ext>
            </a:extLst>
          </p:cNvPr>
          <p:cNvSpPr txBox="1"/>
          <p:nvPr/>
        </p:nvSpPr>
        <p:spPr>
          <a:xfrm>
            <a:off x="3717920" y="3776111"/>
            <a:ext cx="354122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Kusto Query Language queries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240E95-05C8-98F4-66F7-911070918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675" y="5349738"/>
            <a:ext cx="794104" cy="7612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AD625-B708-2B59-6599-07C4D8958A78}"/>
              </a:ext>
            </a:extLst>
          </p:cNvPr>
          <p:cNvCxnSpPr>
            <a:cxnSpLocks/>
          </p:cNvCxnSpPr>
          <p:nvPr/>
        </p:nvCxnSpPr>
        <p:spPr>
          <a:xfrm>
            <a:off x="7342275" y="1331372"/>
            <a:ext cx="117046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AD283D-9387-3052-53CF-BBC301D99C26}"/>
              </a:ext>
            </a:extLst>
          </p:cNvPr>
          <p:cNvSpPr txBox="1"/>
          <p:nvPr/>
        </p:nvSpPr>
        <p:spPr>
          <a:xfrm>
            <a:off x="8512737" y="1029119"/>
            <a:ext cx="331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 resources (instances, databases, SQL obsolescence)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E6E152-B1E6-7A0D-C628-B81FFF8C205E}"/>
              </a:ext>
            </a:extLst>
          </p:cNvPr>
          <p:cNvCxnSpPr>
            <a:cxnSpLocks/>
          </p:cNvCxnSpPr>
          <p:nvPr/>
        </p:nvCxnSpPr>
        <p:spPr>
          <a:xfrm>
            <a:off x="7342274" y="2729430"/>
            <a:ext cx="117046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D9BF20-8BE6-1B86-D174-31A015CDEC09}"/>
              </a:ext>
            </a:extLst>
          </p:cNvPr>
          <p:cNvSpPr txBox="1"/>
          <p:nvPr/>
        </p:nvSpPr>
        <p:spPr>
          <a:xfrm>
            <a:off x="8512737" y="2544764"/>
            <a:ext cx="331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Best Practice aggregated data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BAFD55-D751-3782-72F5-660371FB3F7A}"/>
              </a:ext>
            </a:extLst>
          </p:cNvPr>
          <p:cNvCxnSpPr>
            <a:cxnSpLocks/>
          </p:cNvCxnSpPr>
          <p:nvPr/>
        </p:nvCxnSpPr>
        <p:spPr>
          <a:xfrm>
            <a:off x="1466720" y="5730352"/>
            <a:ext cx="117046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8242CD-6296-7808-1769-1DD4D7F8EECE}"/>
              </a:ext>
            </a:extLst>
          </p:cNvPr>
          <p:cNvSpPr txBox="1"/>
          <p:nvPr/>
        </p:nvSpPr>
        <p:spPr>
          <a:xfrm>
            <a:off x="10772" y="4426408"/>
            <a:ext cx="1995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ARC </a:t>
            </a:r>
          </a:p>
          <a:p>
            <a:pPr algn="ctr"/>
            <a:r>
              <a:rPr lang="en-US"/>
              <a:t>SQL Best Practice </a:t>
            </a:r>
          </a:p>
          <a:p>
            <a:pPr algn="ctr"/>
            <a:r>
              <a:rPr lang="en-US"/>
              <a:t>Assessment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1A60-EA87-7290-A4D5-3469B9E88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37" y="48538"/>
            <a:ext cx="888391" cy="67595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D812F0-EB65-ED3E-B832-6E4CD5CBB982}"/>
              </a:ext>
            </a:extLst>
          </p:cNvPr>
          <p:cNvCxnSpPr>
            <a:cxnSpLocks/>
          </p:cNvCxnSpPr>
          <p:nvPr/>
        </p:nvCxnSpPr>
        <p:spPr>
          <a:xfrm>
            <a:off x="7342275" y="2044781"/>
            <a:ext cx="117046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D53CB4-87DE-42ED-D587-5760728FA030}"/>
              </a:ext>
            </a:extLst>
          </p:cNvPr>
          <p:cNvSpPr txBox="1"/>
          <p:nvPr/>
        </p:nvSpPr>
        <p:spPr>
          <a:xfrm>
            <a:off x="8512737" y="1831355"/>
            <a:ext cx="331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ARC agents installation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5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5E6F6-A351-0952-AD08-8406434D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199" y="151760"/>
            <a:ext cx="6002110" cy="10078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9381-94D9-59FE-58D4-449DB59CDE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64301" y="1442848"/>
            <a:ext cx="9608429" cy="5039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SQL Infrastructure perspective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ARC Dashboard provides a comprehensive view of all SQL resources in one single report, on different topics: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Supportability lifecycle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SQL resources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ARC installation</a:t>
            </a:r>
          </a:p>
          <a:p>
            <a:pPr marL="0"/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Best Practice Assessment data navigation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ARC Dashboard provides a quick and easy navigation of BPA diagnostic data across SQL infrastructure: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Quick issue identification on entire infrastructure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Easy drill-down from high level to details</a:t>
            </a:r>
          </a:p>
          <a:p>
            <a:pPr marL="0"/>
            <a:endParaRPr lang="en-US" sz="1700" dirty="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4CEE6478-FF31-69F2-30E4-B95E83D4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r="42740" b="-1"/>
          <a:stretch/>
        </p:blipFill>
        <p:spPr>
          <a:xfrm>
            <a:off x="-4981" y="0"/>
            <a:ext cx="2053441" cy="685799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D33890-54C1-017D-55AA-61F381F8B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t="17442" r="29" b="14971"/>
          <a:stretch/>
        </p:blipFill>
        <p:spPr bwMode="auto">
          <a:xfrm>
            <a:off x="10809952" y="6515129"/>
            <a:ext cx="1382048" cy="342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34965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55E0-CFC4-255B-66A7-EF98E9EC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23" y="0"/>
            <a:ext cx="10515600" cy="691918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ARC dashboard focused on one instance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C747E-A378-D9DA-C265-6D5B3B68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25" y="1701511"/>
            <a:ext cx="10140795" cy="4996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9B248-DFB0-12DE-D24A-3821E30802F4}"/>
              </a:ext>
            </a:extLst>
          </p:cNvPr>
          <p:cNvSpPr txBox="1"/>
          <p:nvPr/>
        </p:nvSpPr>
        <p:spPr>
          <a:xfrm>
            <a:off x="0" y="818599"/>
            <a:ext cx="121920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4488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By default, ARC portal offers a complete overview of Best Practice Assessment results focused on single instance only.</a:t>
            </a:r>
          </a:p>
        </p:txBody>
      </p:sp>
    </p:spTree>
    <p:extLst>
      <p:ext uri="{BB962C8B-B14F-4D97-AF65-F5344CB8AC3E}">
        <p14:creationId xmlns:p14="http://schemas.microsoft.com/office/powerpoint/2010/main" val="28449045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FAAFE7-82C7-8E37-9A67-130FF715415E}"/>
              </a:ext>
            </a:extLst>
          </p:cNvPr>
          <p:cNvSpPr txBox="1"/>
          <p:nvPr/>
        </p:nvSpPr>
        <p:spPr>
          <a:xfrm>
            <a:off x="284149" y="137926"/>
            <a:ext cx="8028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does my SQL infrastructure consist of?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9A906-16CA-4C09-A4B0-D606787746B1}"/>
              </a:ext>
            </a:extLst>
          </p:cNvPr>
          <p:cNvSpPr txBox="1"/>
          <p:nvPr/>
        </p:nvSpPr>
        <p:spPr>
          <a:xfrm>
            <a:off x="0" y="802015"/>
            <a:ext cx="12191999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3038"/>
            <a:r>
              <a:rPr lang="en-US" sz="2000" dirty="0"/>
              <a:t>An initial overview shows the overall SQL infrastructure with the info:</a:t>
            </a:r>
          </a:p>
          <a:p>
            <a:pPr marL="173038">
              <a:buFont typeface="Arial" panose="020B0604020202020204" pitchFamily="34" charset="0"/>
              <a:buChar char="•"/>
            </a:pPr>
            <a:r>
              <a:rPr lang="en-US" sz="2000" dirty="0"/>
              <a:t> All versions of instances of my infrastructure: 2012, 2016, 2019, etc..</a:t>
            </a:r>
          </a:p>
          <a:p>
            <a:pPr marL="173038">
              <a:buFont typeface="Arial" panose="020B0604020202020204" pitchFamily="34" charset="0"/>
              <a:buChar char="•"/>
            </a:pPr>
            <a:r>
              <a:rPr lang="en-US" sz="2000" dirty="0"/>
              <a:t> Edition (Standard, Enterprise)</a:t>
            </a:r>
          </a:p>
          <a:p>
            <a:pPr marL="173038">
              <a:buFont typeface="Arial" panose="020B0604020202020204" pitchFamily="34" charset="0"/>
              <a:buChar char="•"/>
            </a:pPr>
            <a:r>
              <a:rPr lang="en-US" sz="2000" dirty="0"/>
              <a:t> Number of database for each instance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88153-1F9F-B892-8FF2-8633F0A3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2229914"/>
            <a:ext cx="8640932" cy="44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05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FAAFE7-82C7-8E37-9A67-130FF715415E}"/>
              </a:ext>
            </a:extLst>
          </p:cNvPr>
          <p:cNvSpPr txBox="1"/>
          <p:nvPr/>
        </p:nvSpPr>
        <p:spPr>
          <a:xfrm>
            <a:off x="284149" y="137926"/>
            <a:ext cx="11372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are the versions and supportability terms of all instances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9C34E-7F7E-DBAC-51C8-31CA31F25E6A}"/>
              </a:ext>
            </a:extLst>
          </p:cNvPr>
          <p:cNvSpPr txBox="1"/>
          <p:nvPr/>
        </p:nvSpPr>
        <p:spPr>
          <a:xfrm>
            <a:off x="0" y="868424"/>
            <a:ext cx="12191999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14300" indent="58738"/>
            <a:r>
              <a:rPr lang="en-US" sz="2000" dirty="0"/>
              <a:t>This view shows the complete list of SQL Servers, together with:</a:t>
            </a:r>
          </a:p>
          <a:p>
            <a:pPr marL="114300" indent="58738">
              <a:buFont typeface="Arial" panose="020B0604020202020204" pitchFamily="34" charset="0"/>
              <a:buChar char="•"/>
            </a:pPr>
            <a:r>
              <a:rPr lang="en-US" sz="2000" dirty="0"/>
              <a:t> Name, version, Edition</a:t>
            </a:r>
          </a:p>
          <a:p>
            <a:pPr marL="114300" indent="58738">
              <a:buFont typeface="Arial" panose="020B0604020202020204" pitchFamily="34" charset="0"/>
              <a:buChar char="•"/>
            </a:pPr>
            <a:r>
              <a:rPr lang="en-US" sz="2000" dirty="0"/>
              <a:t> Cores</a:t>
            </a:r>
          </a:p>
          <a:p>
            <a:pPr marL="114300" indent="58738">
              <a:buFont typeface="Arial" panose="020B0604020202020204" pitchFamily="34" charset="0"/>
              <a:buChar char="•"/>
            </a:pPr>
            <a:r>
              <a:rPr lang="en-US" sz="2000" dirty="0"/>
              <a:t> Collation</a:t>
            </a:r>
          </a:p>
          <a:p>
            <a:pPr marL="114300" indent="58738">
              <a:buFont typeface="Arial" panose="020B0604020202020204" pitchFamily="34" charset="0"/>
              <a:buChar char="•"/>
            </a:pPr>
            <a:r>
              <a:rPr lang="en-US" sz="2000" dirty="0"/>
              <a:t> End of Support (date)</a:t>
            </a:r>
          </a:p>
          <a:p>
            <a:pPr marL="114300" indent="58738">
              <a:buFont typeface="Arial" panose="020B0604020202020204" pitchFamily="34" charset="0"/>
              <a:buChar char="•"/>
            </a:pPr>
            <a:r>
              <a:rPr lang="en-US" sz="2000" dirty="0"/>
              <a:t> End of Extended Support (date)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E854B-E57E-D6A4-4192-43CA72C2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" y="3022298"/>
            <a:ext cx="11843886" cy="25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82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73661-37B0-C7CF-9E5D-1081F0B8C5A2}"/>
              </a:ext>
            </a:extLst>
          </p:cNvPr>
          <p:cNvSpPr txBox="1"/>
          <p:nvPr/>
        </p:nvSpPr>
        <p:spPr>
          <a:xfrm>
            <a:off x="284149" y="137926"/>
            <a:ext cx="103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many SQL instances I have and how many with ARC?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4F59E-AC7A-8301-4388-F9E10A40E5C6}"/>
              </a:ext>
            </a:extLst>
          </p:cNvPr>
          <p:cNvSpPr txBox="1"/>
          <p:nvPr/>
        </p:nvSpPr>
        <p:spPr>
          <a:xfrm>
            <a:off x="0" y="882580"/>
            <a:ext cx="12192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This view shows the complete list of machines with the basic ARC Agent service installed. Starting from this it is possible to discover easily: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servers have SQL Server installed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servers have been applied with ARC SQL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servers are connected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CC94-C048-3EC0-22BE-08DE7DB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4" y="2938293"/>
            <a:ext cx="10909411" cy="22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32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857</Words>
  <Application>Microsoft Office PowerPoint</Application>
  <PresentationFormat>Widescreen</PresentationFormat>
  <Paragraphs>97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Söhne</vt:lpstr>
      <vt:lpstr>Office Theme</vt:lpstr>
      <vt:lpstr>Azure Arc for SQL  Enterprise Dashboard  </vt:lpstr>
      <vt:lpstr>Agenda</vt:lpstr>
      <vt:lpstr>What ARC Dashboard is</vt:lpstr>
      <vt:lpstr>ARC Dashboard: how it works</vt:lpstr>
      <vt:lpstr>Benefits</vt:lpstr>
      <vt:lpstr>Classic ARC dashboard focused on one instance </vt:lpstr>
      <vt:lpstr>PowerPoint Presentation</vt:lpstr>
      <vt:lpstr>PowerPoint Presentation</vt:lpstr>
      <vt:lpstr>PowerPoint Presentation</vt:lpstr>
      <vt:lpstr>BPA Check details: quick drill down to details</vt:lpstr>
      <vt:lpstr>Support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Saverio Lorenzini</dc:creator>
  <cp:lastModifiedBy>Giuseppe Zagarrio</cp:lastModifiedBy>
  <cp:revision>139</cp:revision>
  <dcterms:created xsi:type="dcterms:W3CDTF">2023-10-20T13:30:12Z</dcterms:created>
  <dcterms:modified xsi:type="dcterms:W3CDTF">2024-03-19T09:56:28Z</dcterms:modified>
</cp:coreProperties>
</file>